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9F3C2-5EBF-452D-96A2-71B09E0610A2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9C051-3155-46DC-9EA1-4F7F769752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583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84B08-5A4A-491E-B0C2-A86AA7B08B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0794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84B08-5A4A-491E-B0C2-A86AA7B08BB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6848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9F05-9CAA-4B53-9711-02CAE9EEBB1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6908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9F05-9CAA-4B53-9711-02CAE9EEBB1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38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9F05-9CAA-4B53-9711-02CAE9EEBB1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2587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84B08-5A4A-491E-B0C2-A86AA7B08BB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805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9F05-9CAA-4B53-9711-02CAE9EEBB1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3140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9F05-9CAA-4B53-9711-02CAE9EEBB1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155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9F05-9CAA-4B53-9711-02CAE9EEBB1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59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9F05-9CAA-4B53-9711-02CAE9EEBB1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0500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3237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9F05-9CAA-4B53-9711-02CAE9EEBB1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670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584B08-5A4A-491E-B0C2-A86AA7B08BB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9694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3237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9F05-9CAA-4B53-9711-02CAE9EEBB1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7603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4A9F05-9CAA-4B53-9711-02CAE9EEBB1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506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Fraud &amp; internal controls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139824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Lorraine S. VanLede-Brown</a:t>
            </a:r>
          </a:p>
          <a:p>
            <a:r>
              <a:rPr lang="en-US" dirty="0"/>
              <a:t>Director of Internal Financial Services   </a:t>
            </a:r>
          </a:p>
          <a:p>
            <a:r>
              <a:rPr lang="en-US" dirty="0"/>
              <a:t>August 16 &amp; 18, 2017</a:t>
            </a:r>
          </a:p>
        </p:txBody>
      </p:sp>
    </p:spTree>
    <p:extLst>
      <p:ext uri="{BB962C8B-B14F-4D97-AF65-F5344CB8AC3E}">
        <p14:creationId xmlns:p14="http://schemas.microsoft.com/office/powerpoint/2010/main" val="11764301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Control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Internal controls rely on the principle of checks and balances in the workplace </a:t>
            </a:r>
          </a:p>
          <a:p>
            <a:pPr marL="0" indent="0">
              <a:buNone/>
            </a:pPr>
            <a:r>
              <a:rPr lang="en-US" sz="2800" dirty="0"/>
              <a:t>Management should never be too trustful or too busy to monitor  financials on a regular basis </a:t>
            </a:r>
          </a:p>
          <a:p>
            <a:pPr marL="0" indent="0">
              <a:buNone/>
            </a:pPr>
            <a:r>
              <a:rPr lang="en-US" sz="2800" dirty="0"/>
              <a:t>The tone at the top is demonstrated by leadership’s philosophy and operating style </a:t>
            </a:r>
          </a:p>
        </p:txBody>
      </p:sp>
    </p:spTree>
    <p:extLst>
      <p:ext uri="{BB962C8B-B14F-4D97-AF65-F5344CB8AC3E}">
        <p14:creationId xmlns:p14="http://schemas.microsoft.com/office/powerpoint/2010/main" val="4263048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Control Activities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451579" y="2065283"/>
            <a:ext cx="9603275" cy="3401062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sz="3600" b="1" dirty="0"/>
              <a:t>      </a:t>
            </a:r>
          </a:p>
          <a:p>
            <a:pPr marL="0" indent="0" algn="ctr">
              <a:buNone/>
            </a:pPr>
            <a:r>
              <a:rPr lang="en-US" sz="5600" b="1" dirty="0"/>
              <a:t>#1 Segregate Duties :</a:t>
            </a:r>
          </a:p>
          <a:p>
            <a:pPr marL="0" indent="0" algn="ctr">
              <a:buNone/>
            </a:pPr>
            <a:r>
              <a:rPr lang="en-US" sz="5600" b="1" i="1" dirty="0"/>
              <a:t>Separate the functions of   authorization, recordkeeping and  custody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42093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Control Activities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6400" i="1" dirty="0"/>
              <a:t>All transactions must be </a:t>
            </a:r>
            <a:r>
              <a:rPr lang="en-US" sz="6400" b="1" i="1" dirty="0"/>
              <a:t>properly authorized</a:t>
            </a:r>
          </a:p>
          <a:p>
            <a:pPr marL="0" indent="0">
              <a:buNone/>
            </a:pPr>
            <a:endParaRPr lang="en-US" sz="6400" b="1" i="1" dirty="0"/>
          </a:p>
          <a:p>
            <a:pPr marL="0" indent="0">
              <a:buNone/>
            </a:pPr>
            <a:r>
              <a:rPr lang="en-US" sz="3600" b="1" i="1" dirty="0"/>
              <a:t> </a:t>
            </a:r>
            <a:r>
              <a:rPr lang="en-US" sz="4500" b="1" i="1" dirty="0"/>
              <a:t>- 75% of nonprofit fraud involves fraudulent disbursements </a:t>
            </a:r>
          </a:p>
          <a:p>
            <a:pPr marL="0" indent="0" algn="ctr">
              <a:buNone/>
            </a:pPr>
            <a:endParaRPr lang="en-US" sz="3600" b="1" i="1" dirty="0"/>
          </a:p>
          <a:p>
            <a:pPr marL="0" indent="0">
              <a:buNone/>
            </a:pPr>
            <a:r>
              <a:rPr lang="en-US" sz="4500" b="1" i="1" dirty="0"/>
              <a:t>   - Payroll fraud is very common </a:t>
            </a:r>
            <a:r>
              <a:rPr lang="en-US" sz="4500" b="1" i="1" dirty="0" err="1"/>
              <a:t>ie</a:t>
            </a:r>
            <a:r>
              <a:rPr lang="en-US" sz="4500" b="1" i="1" dirty="0"/>
              <a:t>, inflated hours, no cost sharing withheld  </a:t>
            </a:r>
          </a:p>
        </p:txBody>
      </p:sp>
    </p:spTree>
    <p:extLst>
      <p:ext uri="{BB962C8B-B14F-4D97-AF65-F5344CB8AC3E}">
        <p14:creationId xmlns:p14="http://schemas.microsoft.com/office/powerpoint/2010/main" val="1533311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dirty="0"/>
              <a:t>Control</a:t>
            </a:r>
            <a:r>
              <a:rPr lang="en-US" dirty="0"/>
              <a:t> </a:t>
            </a:r>
            <a:r>
              <a:rPr lang="en-US" sz="4000" dirty="0"/>
              <a:t>Activities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4500" b="1" dirty="0"/>
              <a:t>Have physical controls over assets and records:</a:t>
            </a:r>
          </a:p>
          <a:p>
            <a:pPr marL="0" indent="0">
              <a:buNone/>
            </a:pPr>
            <a:r>
              <a:rPr lang="en-US" sz="4500" dirty="0"/>
              <a:t>  Passwords for access </a:t>
            </a:r>
          </a:p>
          <a:p>
            <a:pPr marL="0" indent="0">
              <a:buNone/>
            </a:pPr>
            <a:r>
              <a:rPr lang="en-US" sz="4500" dirty="0"/>
              <a:t>  Limit access to keys</a:t>
            </a:r>
          </a:p>
          <a:p>
            <a:pPr marL="0" indent="0">
              <a:buNone/>
            </a:pPr>
            <a:r>
              <a:rPr lang="en-US" sz="4500" dirty="0"/>
              <a:t>  Limit persons that know the combination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594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Control Activities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1400" dirty="0"/>
              <a:t> </a:t>
            </a:r>
            <a:r>
              <a:rPr lang="en-US" sz="4000" dirty="0"/>
              <a:t>Use pre-numbered consecutive documents  </a:t>
            </a:r>
            <a:r>
              <a:rPr lang="en-US" sz="4000" i="1" dirty="0">
                <a:solidFill>
                  <a:srgbClr val="FF0000"/>
                </a:solidFill>
              </a:rPr>
              <a:t>so missing items would be noticed </a:t>
            </a:r>
          </a:p>
          <a:p>
            <a:pPr marL="0" indent="0">
              <a:buNone/>
            </a:pPr>
            <a:r>
              <a:rPr lang="en-US" sz="4000" dirty="0"/>
              <a:t>               - checks</a:t>
            </a:r>
          </a:p>
          <a:p>
            <a:pPr marL="0" indent="0">
              <a:buNone/>
            </a:pPr>
            <a:r>
              <a:rPr lang="en-US" sz="4000" dirty="0"/>
              <a:t>               - tamperproof bags </a:t>
            </a:r>
          </a:p>
        </p:txBody>
      </p:sp>
    </p:spTree>
    <p:extLst>
      <p:ext uri="{BB962C8B-B14F-4D97-AF65-F5344CB8AC3E}">
        <p14:creationId xmlns:p14="http://schemas.microsoft.com/office/powerpoint/2010/main" val="15669380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/>
              <a:t>Detecting Fraud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b="1" i="1" dirty="0"/>
          </a:p>
          <a:p>
            <a:pPr marL="0" indent="0" algn="ctr">
              <a:buNone/>
            </a:pPr>
            <a:r>
              <a:rPr lang="en-US" sz="3600" b="1" i="1" dirty="0"/>
              <a:t>Prevention and Deterrence are inexpensive  </a:t>
            </a:r>
            <a:r>
              <a:rPr lang="en-US" sz="4400" u="sng" dirty="0"/>
              <a:t>But detection is expensive </a:t>
            </a:r>
          </a:p>
          <a:p>
            <a:pPr marL="0" indent="0" algn="ctr">
              <a:buNone/>
            </a:pPr>
            <a:endParaRPr lang="en-US" sz="3600" u="sng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937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Preventing and Detecting FRAUD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b="1" u="sng" dirty="0"/>
              <a:t>ALL</a:t>
            </a:r>
            <a:r>
              <a:rPr lang="en-US" sz="3600" b="1" dirty="0"/>
              <a:t> organizations face risk of fraud</a:t>
            </a:r>
          </a:p>
          <a:p>
            <a:pPr marL="0" indent="0" algn="ctr">
              <a:buNone/>
            </a:pPr>
            <a:endParaRPr lang="en-US" sz="3600" b="1" dirty="0"/>
          </a:p>
          <a:p>
            <a:pPr marL="0" indent="0" algn="ctr">
              <a:buNone/>
            </a:pPr>
            <a:r>
              <a:rPr lang="en-US" sz="3600" b="1" dirty="0"/>
              <a:t>Fraud brings bad publicity that endangers future contributions</a:t>
            </a:r>
          </a:p>
        </p:txBody>
      </p:sp>
    </p:spTree>
    <p:extLst>
      <p:ext uri="{BB962C8B-B14F-4D97-AF65-F5344CB8AC3E}">
        <p14:creationId xmlns:p14="http://schemas.microsoft.com/office/powerpoint/2010/main" val="3893057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/>
              <a:t>Nonprofit Fraud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b="1" dirty="0"/>
              <a:t>Nonprofit fraud accounts for $40 billion in losses per year</a:t>
            </a:r>
          </a:p>
          <a:p>
            <a:pPr marL="0" indent="0" algn="ctr">
              <a:buNone/>
            </a:pPr>
            <a:endParaRPr lang="en-US" sz="3200" b="1" dirty="0"/>
          </a:p>
          <a:p>
            <a:pPr marL="0" indent="0" algn="ctr">
              <a:buNone/>
            </a:pPr>
            <a:r>
              <a:rPr lang="en-US" sz="3200" b="1" dirty="0"/>
              <a:t>Nonprofits accounted for 14% of all occupational fraud cases</a:t>
            </a:r>
          </a:p>
        </p:txBody>
      </p:sp>
    </p:spTree>
    <p:extLst>
      <p:ext uri="{BB962C8B-B14F-4D97-AF65-F5344CB8AC3E}">
        <p14:creationId xmlns:p14="http://schemas.microsoft.com/office/powerpoint/2010/main" val="302417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/>
              <a:t>Attributes of Institutions most vulnerable to theft :</a:t>
            </a:r>
            <a:r>
              <a:rPr lang="en-US" sz="36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Lots of cash</a:t>
            </a:r>
          </a:p>
          <a:p>
            <a:pPr marL="0" indent="0">
              <a:buNone/>
            </a:pPr>
            <a:r>
              <a:rPr lang="en-US" sz="2800" dirty="0"/>
              <a:t>Limited staffing resources, so duties are not segregated</a:t>
            </a:r>
          </a:p>
          <a:p>
            <a:pPr marL="0" indent="0">
              <a:buNone/>
            </a:pPr>
            <a:r>
              <a:rPr lang="en-US" sz="2800" dirty="0"/>
              <a:t>Top management is not focused on internal controls</a:t>
            </a:r>
          </a:p>
          <a:p>
            <a:pPr marL="0" indent="0">
              <a:buNone/>
            </a:pPr>
            <a:r>
              <a:rPr lang="en-US" sz="2800" dirty="0"/>
              <a:t>Trusting environment </a:t>
            </a:r>
          </a:p>
          <a:p>
            <a:pPr marL="0" indent="0">
              <a:buNone/>
            </a:pPr>
            <a:r>
              <a:rPr lang="en-US" sz="2800" b="1" i="1" dirty="0"/>
              <a:t>Sounds like a Parish, right? </a:t>
            </a:r>
          </a:p>
        </p:txBody>
      </p:sp>
    </p:spTree>
    <p:extLst>
      <p:ext uri="{BB962C8B-B14F-4D97-AF65-F5344CB8AC3E}">
        <p14:creationId xmlns:p14="http://schemas.microsoft.com/office/powerpoint/2010/main" val="2251447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n-US" altLang="en-US" sz="4000" dirty="0"/>
              <a:t>Internal Control Defined</a:t>
            </a:r>
          </a:p>
        </p:txBody>
      </p:sp>
      <p:sp>
        <p:nvSpPr>
          <p:cNvPr id="47107" name="Rectangle 1027"/>
          <p:cNvSpPr>
            <a:spLocks noGrp="1" noChangeArrowheads="1"/>
          </p:cNvSpPr>
          <p:nvPr>
            <p:ph idx="1"/>
          </p:nvPr>
        </p:nvSpPr>
        <p:spPr>
          <a:xfrm>
            <a:off x="1166648" y="3860145"/>
            <a:ext cx="10306213" cy="2997855"/>
          </a:xfrm>
        </p:spPr>
        <p:txBody>
          <a:bodyPr/>
          <a:lstStyle/>
          <a:p>
            <a:pPr algn="ctr" eaLnBrk="1" hangingPunct="1"/>
            <a:r>
              <a:rPr lang="en-US" altLang="en-US" sz="2800" dirty="0">
                <a:latin typeface="Gill Sans MT" panose="020B0502020104020203" pitchFamily="34" charset="0"/>
                <a:cs typeface="Times New Roman" panose="02020603050405020304" pitchFamily="18" charset="0"/>
              </a:rPr>
              <a:t>Reliability of financial reporting</a:t>
            </a:r>
          </a:p>
          <a:p>
            <a:pPr algn="ctr" eaLnBrk="1" hangingPunct="1"/>
            <a:r>
              <a:rPr lang="en-US" altLang="en-US" sz="2800" dirty="0">
                <a:latin typeface="Gill Sans MT" panose="020B0502020104020203" pitchFamily="34" charset="0"/>
                <a:cs typeface="Times New Roman" panose="02020603050405020304" pitchFamily="18" charset="0"/>
              </a:rPr>
              <a:t>Compliance with applicable laws and regulations</a:t>
            </a:r>
          </a:p>
          <a:p>
            <a:pPr algn="ctr" eaLnBrk="1" hangingPunct="1"/>
            <a:r>
              <a:rPr lang="en-US" altLang="en-US" sz="2800" dirty="0">
                <a:latin typeface="Gill Sans MT" panose="020B0502020104020203" pitchFamily="34" charset="0"/>
                <a:cs typeface="Times New Roman" panose="02020603050405020304" pitchFamily="18" charset="0"/>
              </a:rPr>
              <a:t>Effectiveness and efficiency of operations</a:t>
            </a:r>
          </a:p>
        </p:txBody>
      </p:sp>
      <p:sp>
        <p:nvSpPr>
          <p:cNvPr id="47108" name="Text Box 1028"/>
          <p:cNvSpPr txBox="1">
            <a:spLocks noChangeArrowheads="1"/>
          </p:cNvSpPr>
          <p:nvPr/>
        </p:nvSpPr>
        <p:spPr bwMode="auto">
          <a:xfrm>
            <a:off x="1040524" y="2044263"/>
            <a:ext cx="10432337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800" b="1" dirty="0">
                <a:latin typeface="Gill Sans MT" panose="020B0502020104020203" pitchFamily="34" charset="0"/>
              </a:rPr>
              <a:t>An entity’s system of internal control consists of policies and procedures designed to provide management </a:t>
            </a:r>
            <a:r>
              <a:rPr lang="en-US" altLang="en-US" sz="2800" b="1" u="sng" dirty="0">
                <a:latin typeface="Gill Sans MT" panose="020B0502020104020203" pitchFamily="34" charset="0"/>
              </a:rPr>
              <a:t>with reasonable assurance</a:t>
            </a:r>
            <a:r>
              <a:rPr lang="en-US" altLang="en-US" sz="2800" b="1" dirty="0">
                <a:latin typeface="Gill Sans MT" panose="020B0502020104020203" pitchFamily="34" charset="0"/>
              </a:rPr>
              <a:t> that the company achieves its objectives  and goals including:  </a:t>
            </a:r>
          </a:p>
        </p:txBody>
      </p:sp>
    </p:spTree>
    <p:extLst>
      <p:ext uri="{BB962C8B-B14F-4D97-AF65-F5344CB8AC3E}">
        <p14:creationId xmlns:p14="http://schemas.microsoft.com/office/powerpoint/2010/main" val="1533177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uiExpand="1" build="p" autoUpdateAnimBg="0" advAuto="0"/>
      <p:bldP spid="4710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Internal Controls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/>
              <a:t>Internal controls play an important role in:</a:t>
            </a:r>
          </a:p>
          <a:p>
            <a:pPr marL="0" indent="0">
              <a:buNone/>
            </a:pPr>
            <a:r>
              <a:rPr lang="en-US" sz="3200" dirty="0"/>
              <a:t>- protecting parish/school resources,</a:t>
            </a:r>
          </a:p>
          <a:p>
            <a:pPr marL="0" indent="0">
              <a:buNone/>
            </a:pPr>
            <a:r>
              <a:rPr lang="en-US" sz="3200" dirty="0"/>
              <a:t>- safeguarding parish/school assets</a:t>
            </a:r>
          </a:p>
          <a:p>
            <a:pPr marL="0" indent="0">
              <a:buNone/>
            </a:pPr>
            <a:r>
              <a:rPr lang="en-US" sz="3200" dirty="0"/>
              <a:t>- preventing and detecting fraud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3102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9668" y="620133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Internal Controls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>
                <a:solidFill>
                  <a:schemeClr val="tx1"/>
                </a:solidFill>
              </a:rPr>
              <a:t> We must be </a:t>
            </a:r>
            <a:r>
              <a:rPr lang="en-US" sz="2800" b="1" dirty="0">
                <a:solidFill>
                  <a:schemeClr val="tx1"/>
                </a:solidFill>
              </a:rPr>
              <a:t>good stewards of  funds entrusted to us and be accountable and transparent to maintain donor trust. </a:t>
            </a:r>
          </a:p>
          <a:p>
            <a:pPr marL="0" indent="0" algn="ctr">
              <a:buNone/>
            </a:pPr>
            <a:r>
              <a:rPr lang="en-US" sz="2800" dirty="0">
                <a:solidFill>
                  <a:schemeClr val="tx1"/>
                </a:solidFill>
              </a:rPr>
              <a:t>In the last 10 years, there has been a call for the Church to apply a higher level of stewardship to the way it handles its funds by implementing best practices in administration. 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748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en-US" sz="4000" dirty="0"/>
              <a:t>Control Environment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dirty="0"/>
              <a:t>    </a:t>
            </a:r>
          </a:p>
          <a:p>
            <a:pPr marL="0" indent="0" algn="ctr">
              <a:buNone/>
            </a:pPr>
            <a:r>
              <a:rPr lang="en-US" sz="11200" dirty="0"/>
              <a:t>     </a:t>
            </a:r>
            <a:r>
              <a:rPr lang="en-US" sz="11200" b="1" dirty="0"/>
              <a:t>“The Tone at the Top”</a:t>
            </a:r>
          </a:p>
          <a:p>
            <a:pPr marL="0" indent="0">
              <a:buNone/>
            </a:pPr>
            <a:r>
              <a:rPr lang="en-US" sz="11200" dirty="0"/>
              <a:t>Management  must </a:t>
            </a:r>
            <a:r>
              <a:rPr lang="en-US" sz="11200" b="1" dirty="0"/>
              <a:t>set an example</a:t>
            </a:r>
            <a:r>
              <a:rPr lang="en-US" sz="11200" dirty="0"/>
              <a:t>, showing an </a:t>
            </a:r>
            <a:r>
              <a:rPr lang="en-US" sz="11200" b="1" dirty="0"/>
              <a:t>appropriate attitude concerning internal controls.</a:t>
            </a:r>
          </a:p>
          <a:p>
            <a:pPr marL="0" indent="0">
              <a:buNone/>
            </a:pPr>
            <a:r>
              <a:rPr lang="en-US" sz="11200" dirty="0"/>
              <a:t>Management must consider </a:t>
            </a:r>
            <a:r>
              <a:rPr lang="en-US" sz="11200" b="1" dirty="0"/>
              <a:t>competence levels required to b</a:t>
            </a:r>
            <a:r>
              <a:rPr lang="en-US" sz="11200" b="1" i="1" dirty="0"/>
              <a:t>e </a:t>
            </a:r>
            <a:r>
              <a:rPr lang="en-US" sz="11200" b="1" dirty="0"/>
              <a:t>sure those hired have appropriate skills/knowledge </a:t>
            </a:r>
            <a:r>
              <a:rPr lang="en-US" sz="11200" dirty="0"/>
              <a:t>to do the job.</a:t>
            </a:r>
          </a:p>
          <a:p>
            <a:pPr marL="0" indent="0">
              <a:buNone/>
            </a:pPr>
            <a:r>
              <a:rPr lang="en-US" sz="9600" dirty="0"/>
              <a:t>        </a:t>
            </a:r>
          </a:p>
          <a:p>
            <a:endParaRPr lang="en-US" sz="96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452389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</TotalTime>
  <Words>442</Words>
  <Application>Microsoft Office PowerPoint</Application>
  <PresentationFormat>Widescreen</PresentationFormat>
  <Paragraphs>85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Gill Sans MT</vt:lpstr>
      <vt:lpstr>Times New Roman</vt:lpstr>
      <vt:lpstr>Gallery</vt:lpstr>
      <vt:lpstr>Fraud &amp; internal controls</vt:lpstr>
      <vt:lpstr>Detecting Fraud</vt:lpstr>
      <vt:lpstr>Preventing and Detecting FRAUD</vt:lpstr>
      <vt:lpstr>Nonprofit Fraud</vt:lpstr>
      <vt:lpstr>Attributes of Institutions most vulnerable to theft : </vt:lpstr>
      <vt:lpstr>Internal Control Defined</vt:lpstr>
      <vt:lpstr>Internal Controls</vt:lpstr>
      <vt:lpstr>Internal Controls</vt:lpstr>
      <vt:lpstr> Control Environment </vt:lpstr>
      <vt:lpstr>Control Environment</vt:lpstr>
      <vt:lpstr>Control Activities </vt:lpstr>
      <vt:lpstr>Control Activities </vt:lpstr>
      <vt:lpstr>Control Activities </vt:lpstr>
      <vt:lpstr>Control Activities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Fraud, internal controls &amp; Risk Assessments</dc:title>
  <dc:creator>VanLede-Brown, Lorraine S.</dc:creator>
  <cp:lastModifiedBy>VanLede-Brown, Lorraine S.</cp:lastModifiedBy>
  <cp:revision>2</cp:revision>
  <dcterms:created xsi:type="dcterms:W3CDTF">2017-11-13T18:02:37Z</dcterms:created>
  <dcterms:modified xsi:type="dcterms:W3CDTF">2017-11-13T18:04:22Z</dcterms:modified>
</cp:coreProperties>
</file>